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7" r:id="rId3"/>
    <p:sldId id="280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1E37F-7CB1-402E-8866-67FA4B318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C7E1F-DC6D-4856-9DDF-F5BFF0343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CFCD0-4E33-4104-A6A5-F318E368E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CC95-1B9D-448B-80C2-06B8C95411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4DA71-8C10-42FB-846B-BA19826F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10656-EF20-48CC-9249-D6B469C8C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D35-8BD6-435B-AE15-693F304F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9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9176-27B5-464C-8D05-76AE0D45E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FC0C01-C966-493D-83EE-BE8A2949A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D6E9A-0401-4C00-85CD-B140E5161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CC95-1B9D-448B-80C2-06B8C95411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43167-E782-43AA-B7DD-267BBC6DC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B3923-C75E-47D4-B0F8-F5A98BC68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D35-8BD6-435B-AE15-693F304F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1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752896-8833-4DB2-BA0E-5864BD4247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3F75D-380A-4F07-844D-EFBE64646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CA56C-A5DC-4496-9078-103DA014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CC95-1B9D-448B-80C2-06B8C95411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6DF75-2E02-4225-8A3A-C03C07641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E0961-C014-4AC9-91A3-0A4EB3B29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D35-8BD6-435B-AE15-693F304F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56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AD6C31D1-3B7C-8344-A7A5-3830040CB3C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9587" y="4709570"/>
            <a:ext cx="8628326" cy="96097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7000" b="1">
                <a:solidFill>
                  <a:srgbClr val="FFE22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56DFB741-EBB2-4E4B-8023-DFB795203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4625" y="5706515"/>
            <a:ext cx="8603288" cy="41433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rgbClr val="2A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Alaotsikko</a:t>
            </a:r>
            <a:r>
              <a:rPr lang="en-US" dirty="0"/>
              <a:t> lorem ipsum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DCEC80-0A2E-2747-A90D-7527F2ADED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4511" y="811079"/>
            <a:ext cx="1949770" cy="140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528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3607E-D260-D046-BD00-ADD2FDB4F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9573" y="6327108"/>
            <a:ext cx="2743200" cy="151557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53D3A9-0A16-4624-A6C4-1401EF88B6E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D8B34AD1-6F4E-764A-8735-E2D273B89EF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792686" y="0"/>
            <a:ext cx="5399314" cy="685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Tähän voit liittää kuvan.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C9EB3FBC-1A64-0043-AC81-942CD61F5A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3616" y="934937"/>
            <a:ext cx="5384781" cy="144458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400" b="1">
                <a:solidFill>
                  <a:srgbClr val="FFE22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Sisäsivujen</a:t>
            </a:r>
            <a:r>
              <a:rPr lang="en-US" dirty="0"/>
              <a:t> </a:t>
            </a:r>
            <a:r>
              <a:rPr lang="en-US" dirty="0" err="1"/>
              <a:t>otsikko</a:t>
            </a:r>
            <a:br>
              <a:rPr lang="en-US" dirty="0"/>
            </a:br>
            <a:r>
              <a:rPr lang="en-US" dirty="0"/>
              <a:t>lorem ipsum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07C65DB-7F7F-F24D-BA92-EE2D4D6B881C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836735" y="2544574"/>
            <a:ext cx="5373565" cy="3035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sisältöä</a:t>
            </a:r>
            <a:endParaRPr lang="en-US" dirty="0"/>
          </a:p>
          <a:p>
            <a:pPr lvl="1"/>
            <a:r>
              <a:rPr lang="en-US" dirty="0" err="1"/>
              <a:t>Solorem</a:t>
            </a:r>
            <a:r>
              <a:rPr lang="en-US" dirty="0"/>
              <a:t> </a:t>
            </a:r>
            <a:r>
              <a:rPr lang="en-US" dirty="0" err="1"/>
              <a:t>porepta</a:t>
            </a:r>
            <a:r>
              <a:rPr lang="en-US" dirty="0"/>
              <a:t> </a:t>
            </a:r>
            <a:r>
              <a:rPr lang="en-US" dirty="0" err="1"/>
              <a:t>conest</a:t>
            </a:r>
            <a:r>
              <a:rPr lang="en-US" dirty="0"/>
              <a:t>, qui </a:t>
            </a:r>
            <a:r>
              <a:rPr lang="en-US" dirty="0" err="1"/>
              <a:t>ommolor</a:t>
            </a:r>
            <a:r>
              <a:rPr lang="en-US" dirty="0"/>
              <a:t> </a:t>
            </a:r>
            <a:r>
              <a:rPr lang="en-US" dirty="0" err="1"/>
              <a:t>iaturem</a:t>
            </a:r>
            <a:r>
              <a:rPr lang="en-US" dirty="0"/>
              <a:t> </a:t>
            </a:r>
            <a:r>
              <a:rPr lang="en-US" dirty="0" err="1"/>
              <a:t>venimposae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fugitae</a:t>
            </a:r>
            <a:r>
              <a:rPr lang="en-US" dirty="0"/>
              <a:t> </a:t>
            </a:r>
            <a:r>
              <a:rPr lang="en-US" dirty="0" err="1"/>
              <a:t>optatus</a:t>
            </a:r>
            <a:r>
              <a:rPr lang="en-US" dirty="0"/>
              <a:t> </a:t>
            </a:r>
            <a:r>
              <a:rPr lang="en-US" dirty="0" err="1"/>
              <a:t>sinullantur</a:t>
            </a:r>
            <a:endParaRPr lang="en-US" dirty="0"/>
          </a:p>
          <a:p>
            <a:pPr lvl="1"/>
            <a:r>
              <a:rPr lang="en-US" dirty="0" err="1"/>
              <a:t>Evendipit</a:t>
            </a:r>
            <a:r>
              <a:rPr lang="en-US" dirty="0"/>
              <a:t> la </a:t>
            </a:r>
            <a:r>
              <a:rPr lang="en-US" dirty="0" err="1"/>
              <a:t>nihicabo</a:t>
            </a:r>
            <a:r>
              <a:rPr lang="en-US" dirty="0"/>
              <a:t>. Et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modis</a:t>
            </a:r>
            <a:r>
              <a:rPr lang="en-US" dirty="0"/>
              <a:t> </a:t>
            </a:r>
            <a:r>
              <a:rPr lang="en-US" dirty="0" err="1"/>
              <a:t>vidunt</a:t>
            </a:r>
            <a:r>
              <a:rPr lang="en-US" dirty="0"/>
              <a:t> </a:t>
            </a:r>
            <a:r>
              <a:rPr lang="en-US" dirty="0" err="1"/>
              <a:t>archit</a:t>
            </a:r>
            <a:r>
              <a:rPr lang="en-US" dirty="0"/>
              <a:t> hit as </a:t>
            </a:r>
            <a:r>
              <a:rPr lang="en-US" dirty="0" err="1"/>
              <a:t>accum</a:t>
            </a:r>
            <a:r>
              <a:rPr lang="en-US" dirty="0"/>
              <a:t> </a:t>
            </a:r>
            <a:r>
              <a:rPr lang="en-US" dirty="0" err="1"/>
              <a:t>vendi</a:t>
            </a:r>
            <a:r>
              <a:rPr lang="en-US" dirty="0"/>
              <a:t> </a:t>
            </a:r>
            <a:r>
              <a:rPr lang="en-US" dirty="0" err="1"/>
              <a:t>nimpellabo</a:t>
            </a:r>
            <a:r>
              <a:rPr lang="en-US" dirty="0"/>
              <a:t>. Ut </a:t>
            </a:r>
            <a:r>
              <a:rPr lang="en-US" dirty="0" err="1"/>
              <a:t>exceperit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volum</a:t>
            </a:r>
            <a:r>
              <a:rPr lang="en-US" dirty="0"/>
              <a:t> </a:t>
            </a:r>
            <a:r>
              <a:rPr lang="en-US" dirty="0" err="1"/>
              <a:t>facessit</a:t>
            </a:r>
            <a:r>
              <a:rPr lang="en-US" dirty="0"/>
              <a:t> </a:t>
            </a:r>
            <a:r>
              <a:rPr lang="en-US" dirty="0" err="1"/>
              <a:t>adi</a:t>
            </a:r>
            <a:r>
              <a:rPr lang="en-US" dirty="0"/>
              <a:t> </a:t>
            </a:r>
            <a:r>
              <a:rPr lang="en-US" dirty="0" err="1"/>
              <a:t>tem</a:t>
            </a:r>
            <a:r>
              <a:rPr lang="en-US" dirty="0"/>
              <a:t> re </a:t>
            </a:r>
            <a:r>
              <a:rPr lang="en-US" dirty="0" err="1"/>
              <a:t>natur</a:t>
            </a:r>
            <a:r>
              <a:rPr lang="en-US" dirty="0"/>
              <a:t> </a:t>
            </a:r>
            <a:r>
              <a:rPr lang="en-US" dirty="0" err="1"/>
              <a:t>adis</a:t>
            </a:r>
            <a:r>
              <a:rPr lang="en-US" dirty="0"/>
              <a:t> et rectus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magnimin</a:t>
            </a:r>
            <a:r>
              <a:rPr lang="en-US" dirty="0"/>
              <a:t> </a:t>
            </a:r>
            <a:r>
              <a:rPr lang="en-US" dirty="0" err="1"/>
              <a:t>prest</a:t>
            </a:r>
            <a:r>
              <a:rPr lang="en-US" dirty="0"/>
              <a:t>, </a:t>
            </a:r>
            <a:r>
              <a:rPr lang="en-US" dirty="0" err="1"/>
              <a:t>cusam</a:t>
            </a:r>
            <a:r>
              <a:rPr lang="en-US" dirty="0"/>
              <a:t> </a:t>
            </a:r>
            <a:r>
              <a:rPr lang="en-US" dirty="0" err="1"/>
              <a:t>explaborrum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3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96CF1-0A7F-4313-B0BD-4489A1F31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475F-CEB6-4AA3-BAEB-BD65C930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E1BB8-D5E8-4AC6-8BD8-0CCAF944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CC95-1B9D-448B-80C2-06B8C95411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9197B-A09C-4038-BDE6-C5EE6E95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B8730-B664-4DA4-8628-D45510379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D35-8BD6-435B-AE15-693F304F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0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F67B2-7492-4820-BCF1-32D1E016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77E8E-B2F3-4707-A5C4-9CA8E5A8D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82704-16D1-48C0-A1F1-FEDF56AC9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CC95-1B9D-448B-80C2-06B8C95411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24DF4-9F51-430B-A9F0-A4D8A3D83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5C59A-5879-4C9C-B1FC-51A16BB1A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D35-8BD6-435B-AE15-693F304F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5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1CC2A-5CB8-45CA-9473-81A3722F3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2A11-114B-4CDB-A99D-BA02A9658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99E41-9487-4B79-8B3B-B9797198D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EE84D-2199-41D3-AF1F-CA74328E5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CC95-1B9D-448B-80C2-06B8C95411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F8C87-2DCF-4DC5-97D9-4FA2F006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34FFD-F130-44FD-8D07-48117821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D35-8BD6-435B-AE15-693F304F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0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F2E8C-530F-4C0D-AECC-3BDF77922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E5B69-6E3A-4A54-8DBA-B2F4E14F2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8A77F-A89E-47F9-B619-361DEEE85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98D10A-0C33-4F90-8DBE-9B58C403A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2E0909-8B97-49FB-9E13-944DAC946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29524A-69D9-4D9F-9BDF-AF298F8F7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CC95-1B9D-448B-80C2-06B8C95411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CA7419-DF72-4A95-BDC8-F1A77C0F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7C2197-6E4A-4CE9-82A9-8D3CC9EF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D35-8BD6-435B-AE15-693F304F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9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FBC53-B32E-4597-9AA3-3D993048A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A2AD3-78A2-44DD-B43D-E2A2FB294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CC95-1B9D-448B-80C2-06B8C95411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F92B1-FE75-4BA3-B2F0-E3D70CBFA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7BA62-6164-435A-AEC7-7D4EBA66F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D35-8BD6-435B-AE15-693F304F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5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3ACA9F-10B3-4DD7-BA44-C8AA08B6C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CC95-1B9D-448B-80C2-06B8C95411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488D2-8C12-4DAE-9758-119510529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96932-DD5C-4122-B12D-F2C302C40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D35-8BD6-435B-AE15-693F304F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9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1F856-CAA7-4D41-9231-A6046D8A2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23562-1E5E-40E1-9550-EEC7D3988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FBC2F-E327-484E-B807-2304C7AE3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B2C5E-DEFB-4020-A55D-D09FE0DC3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CC95-1B9D-448B-80C2-06B8C95411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67C1A-C2B3-4709-8A86-49CE97BD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05AC6-5221-421F-B21F-3E61DE6A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D35-8BD6-435B-AE15-693F304F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6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7C98B-BA2B-40A1-AA66-47AA0B9A9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E6F9FA-EFE6-455B-BD6E-9CA4D26BC1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0165D-5823-4664-B1B4-2C2555078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5E32F-5676-49AA-9009-77EDEE34F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CC95-1B9D-448B-80C2-06B8C95411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4EFC5-BF47-4D2C-A067-D4DAB364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EBE20-B2C5-422B-AE99-9EFB5813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D35-8BD6-435B-AE15-693F304F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7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9F4E96-ED1F-43D4-A5AE-344E96E89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BD1CF-8164-415A-8297-D27EDB1D9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0967E-EEC5-48E1-B321-339558AC4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ACC95-1B9D-448B-80C2-06B8C95411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E7CEC-EBF8-488E-8E6B-03F22D5C0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C3578-0AFC-43B1-8E63-C670C09E2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F8D35-8BD6-435B-AE15-693F304FE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0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9877D920-B236-493D-9590-ABA690BA3195}"/>
              </a:ext>
            </a:extLst>
          </p:cNvPr>
          <p:cNvSpPr txBox="1">
            <a:spLocks/>
          </p:cNvSpPr>
          <p:nvPr/>
        </p:nvSpPr>
        <p:spPr>
          <a:xfrm>
            <a:off x="564803" y="4802146"/>
            <a:ext cx="11284691" cy="17871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7000" b="1" kern="1200">
                <a:solidFill>
                  <a:srgbClr val="FFE22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Agenda 2030 toteutus – toimialavaikuttavuus näkyville</a:t>
            </a:r>
          </a:p>
          <a:p>
            <a:endParaRPr lang="fi-FI" sz="3200" dirty="0"/>
          </a:p>
          <a:p>
            <a:r>
              <a:rPr lang="fi-FI" sz="2600" dirty="0"/>
              <a:t>Juha-Erkki Mäntyniemi </a:t>
            </a:r>
            <a:r>
              <a:rPr lang="fi-FI" sz="3200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39227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3CC24-9918-2C41-A19A-047AFCA0DE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3616" y="934937"/>
            <a:ext cx="10181841" cy="1444582"/>
          </a:xfrm>
        </p:spPr>
        <p:txBody>
          <a:bodyPr/>
          <a:lstStyle/>
          <a:p>
            <a:r>
              <a:rPr lang="fi-FI" dirty="0"/>
              <a:t>Miksi?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B05AB-6A93-084B-8EC2-7FD3A4A67ECD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34832" y="2060160"/>
            <a:ext cx="9805954" cy="434064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dirty="0"/>
              <a:t>Kasvava tarve todentaa ja (ymmärtää) toimialamme ja yli 300 jäsenjärjestömme vaikuttavuutta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dirty="0"/>
              <a:t>Tarvitaan laajemmin tietoa isolle yleisölle viestimiseksi sekä monitoimijayhteistyön eteenpäin viemiseksi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dirty="0"/>
              <a:t>Tarjoaisiko Agenda 2030 pohjainen raportointimalli tähän mahdollisuuden? </a:t>
            </a:r>
          </a:p>
          <a:p>
            <a:pPr marL="1143000" lvl="1">
              <a:buFont typeface="Courier New" panose="02070309020205020404" pitchFamily="49" charset="0"/>
              <a:buChar char="o"/>
            </a:pPr>
            <a:r>
              <a:rPr lang="fi-FI" dirty="0"/>
              <a:t>Ulkoministeriön kiinnostus siirtyä kohti Agenda 2030 raportointia</a:t>
            </a:r>
          </a:p>
          <a:p>
            <a:pPr marL="1143000" lvl="1">
              <a:buFont typeface="Courier New" panose="02070309020205020404" pitchFamily="49" charset="0"/>
              <a:buChar char="o"/>
            </a:pPr>
            <a:r>
              <a:rPr lang="fi-FI" dirty="0"/>
              <a:t>Yksityisen sektorin instrumenteissa mm. </a:t>
            </a:r>
            <a:r>
              <a:rPr lang="fi-FI" dirty="0" err="1"/>
              <a:t>Finnpartnership</a:t>
            </a:r>
            <a:r>
              <a:rPr lang="fi-FI" dirty="0"/>
              <a:t> on tätä jo mallintanut -&gt; UM ei vielä ole kuitenkaan ottanut käyttöön</a:t>
            </a:r>
          </a:p>
          <a:p>
            <a:pPr marL="1143000" lvl="1">
              <a:buFont typeface="Courier New" panose="02070309020205020404" pitchFamily="49" charset="0"/>
              <a:buChar char="o"/>
            </a:pPr>
            <a:r>
              <a:rPr lang="fi-FI" dirty="0"/>
              <a:t>SDG mittarit tarjoavat laajan pohjan jo lähes kaiken järjestötoiminnan raportointiin</a:t>
            </a:r>
          </a:p>
        </p:txBody>
      </p:sp>
    </p:spTree>
    <p:extLst>
      <p:ext uri="{BB962C8B-B14F-4D97-AF65-F5344CB8AC3E}">
        <p14:creationId xmlns:p14="http://schemas.microsoft.com/office/powerpoint/2010/main" val="2544030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F3C8F71-8872-D448-AB38-B82375E5C04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3CC24-9918-2C41-A19A-047AFCA0DE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Ehdotus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B05AB-6A93-084B-8EC2-7FD3A4A67ECD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23616" y="1851153"/>
            <a:ext cx="6131576" cy="479784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dirty="0"/>
              <a:t>Aloitetaan yhteinen prosessi edellisen pohtimiseksi ja menetelmän kehittämiseksi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dirty="0"/>
              <a:t>Etsitään ratkaisuja jotka eivät kuormita liikaa tai luo päällekkäistä raportointia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dirty="0"/>
              <a:t>Kartoitetaan millaisia mahdollisuuksia esimerkiksi uudet tai olemassa olevat teknologiat tähän tarjoavat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dirty="0"/>
              <a:t>Käydään läpi design prosessi (</a:t>
            </a:r>
            <a:r>
              <a:rPr lang="fi-FI" dirty="0" err="1"/>
              <a:t>Fingo</a:t>
            </a:r>
            <a:r>
              <a:rPr lang="fi-FI" dirty="0"/>
              <a:t> pyysi Accenturelta alustavan mallin tämän tekemiseksi)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dirty="0"/>
              <a:t>Lopullinen ”fasilitaattori” päätetään myöhemmin mikäli kiinnostusta yhteiseen tekemiseen löytyy</a:t>
            </a:r>
          </a:p>
        </p:txBody>
      </p:sp>
      <p:pic>
        <p:nvPicPr>
          <p:cNvPr id="7" name="Picture Placeholder 3">
            <a:extLst>
              <a:ext uri="{FF2B5EF4-FFF2-40B4-BE49-F238E27FC236}">
                <a16:creationId xmlns:a16="http://schemas.microsoft.com/office/drawing/2014/main" id="{2FFD7EC1-1EF7-0C4E-83A8-6AC47D9BB6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15" t="4599" r="23216"/>
          <a:stretch/>
        </p:blipFill>
        <p:spPr>
          <a:xfrm>
            <a:off x="6792686" y="0"/>
            <a:ext cx="5399314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696F873-E9B6-9744-A75D-ED12ACC7E733}"/>
              </a:ext>
            </a:extLst>
          </p:cNvPr>
          <p:cNvSpPr/>
          <p:nvPr/>
        </p:nvSpPr>
        <p:spPr>
          <a:xfrm>
            <a:off x="6792686" y="0"/>
            <a:ext cx="5399314" cy="6858000"/>
          </a:xfrm>
          <a:prstGeom prst="rect">
            <a:avLst/>
          </a:prstGeom>
          <a:solidFill>
            <a:srgbClr val="298FC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634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3CC24-9918-2C41-A19A-047AFCA0DE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3616" y="934937"/>
            <a:ext cx="10181841" cy="1444582"/>
          </a:xfrm>
        </p:spPr>
        <p:txBody>
          <a:bodyPr/>
          <a:lstStyle/>
          <a:p>
            <a:r>
              <a:rPr lang="fi-FI" dirty="0"/>
              <a:t>Lähestymistapa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B05AB-6A93-084B-8EC2-7FD3A4A67ECD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34832" y="2060159"/>
            <a:ext cx="11026242" cy="4614961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dirty="0"/>
              <a:t>Tunnistetaan kiinnostuneet pilottitoimijat (järjestöt, rahoittajat jne.)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dirty="0"/>
              <a:t>Eri  haasteiden tunnistaminen yhteisen vaikuttavuuden osoittamisessa ja kansainväliset esimerkit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dirty="0"/>
              <a:t>Design harjoitus vaiheet (n. 2-3 kuukautta)</a:t>
            </a:r>
          </a:p>
          <a:p>
            <a:pPr marL="1143000" lvl="1">
              <a:buFont typeface="Courier New" panose="02070309020205020404" pitchFamily="49" charset="0"/>
              <a:buChar char="o"/>
            </a:pPr>
            <a:r>
              <a:rPr lang="fi-FI" dirty="0" err="1"/>
              <a:t>Discover</a:t>
            </a:r>
            <a:r>
              <a:rPr lang="fi-FI" dirty="0"/>
              <a:t>: määritetään nykytila ja vaikuttavuuden arviointimallit</a:t>
            </a:r>
          </a:p>
          <a:p>
            <a:pPr marL="1143000" lvl="1">
              <a:buFont typeface="Courier New" panose="02070309020205020404" pitchFamily="49" charset="0"/>
              <a:buChar char="o"/>
            </a:pPr>
            <a:r>
              <a:rPr lang="fi-FI" dirty="0" err="1"/>
              <a:t>Describe</a:t>
            </a:r>
            <a:r>
              <a:rPr lang="fi-FI" dirty="0"/>
              <a:t>: yhdistetään löydökset ja suunnitellaan uusia malleja sekä hyödynnetään jo parhaita käytänteitä</a:t>
            </a:r>
          </a:p>
          <a:p>
            <a:pPr marL="1143000" lvl="1">
              <a:buFont typeface="Courier New" panose="02070309020205020404" pitchFamily="49" charset="0"/>
              <a:buChar char="o"/>
            </a:pPr>
            <a:r>
              <a:rPr lang="fi-FI" dirty="0" err="1"/>
              <a:t>Create</a:t>
            </a:r>
            <a:r>
              <a:rPr lang="fi-FI" dirty="0"/>
              <a:t>: luodaan kevyt ”prototyyppi” jota yhteisesti testataan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i-FI" dirty="0"/>
              <a:t>Päätetään jatkosta harjoitteen löydösten ja oppien perusteella.</a:t>
            </a:r>
          </a:p>
        </p:txBody>
      </p:sp>
    </p:spTree>
    <p:extLst>
      <p:ext uri="{BB962C8B-B14F-4D97-AF65-F5344CB8AC3E}">
        <p14:creationId xmlns:p14="http://schemas.microsoft.com/office/powerpoint/2010/main" val="784315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196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Kari-Pekka Murtonen</dc:creator>
  <cp:lastModifiedBy>Juha-Erkki Mäntyniemi</cp:lastModifiedBy>
  <cp:revision>33</cp:revision>
  <dcterms:created xsi:type="dcterms:W3CDTF">2018-12-17T14:40:01Z</dcterms:created>
  <dcterms:modified xsi:type="dcterms:W3CDTF">2019-01-17T12:55:06Z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e7d0674-2c53-42d0-b768-7a1ff84f431a_Enabled">
    <vt:lpwstr>True</vt:lpwstr>
  </property>
  <property fmtid="{D5CDD505-2E9C-101B-9397-08002B2CF9AE}" pid="3" name="MSIP_Label_6e7d0674-2c53-42d0-b768-7a1ff84f431a_SiteId">
    <vt:lpwstr>5c8b6b81-6ba7-435d-9dac-09e5eb3f01b8</vt:lpwstr>
  </property>
  <property fmtid="{D5CDD505-2E9C-101B-9397-08002B2CF9AE}" pid="4" name="MSIP_Label_6e7d0674-2c53-42d0-b768-7a1ff84f431a_Owner">
    <vt:lpwstr>juha-erkki.mantyniemi@fingo.fi</vt:lpwstr>
  </property>
  <property fmtid="{D5CDD505-2E9C-101B-9397-08002B2CF9AE}" pid="5" name="MSIP_Label_6e7d0674-2c53-42d0-b768-7a1ff84f431a_SetDate">
    <vt:lpwstr>2019-01-17T12:53:42.5057189Z</vt:lpwstr>
  </property>
  <property fmtid="{D5CDD505-2E9C-101B-9397-08002B2CF9AE}" pid="6" name="MSIP_Label_6e7d0674-2c53-42d0-b768-7a1ff84f431a_Name">
    <vt:lpwstr>General</vt:lpwstr>
  </property>
  <property fmtid="{D5CDD505-2E9C-101B-9397-08002B2CF9AE}" pid="7" name="MSIP_Label_6e7d0674-2c53-42d0-b768-7a1ff84f431a_Application">
    <vt:lpwstr>Microsoft Azure Information Protection</vt:lpwstr>
  </property>
  <property fmtid="{D5CDD505-2E9C-101B-9397-08002B2CF9AE}" pid="8" name="MSIP_Label_6e7d0674-2c53-42d0-b768-7a1ff84f431a_Extended_MSFT_Method">
    <vt:lpwstr>Automatic</vt:lpwstr>
  </property>
  <property fmtid="{D5CDD505-2E9C-101B-9397-08002B2CF9AE}" pid="9" name="Sensitivity">
    <vt:lpwstr>General</vt:lpwstr>
  </property>
</Properties>
</file>